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sldIdLst>
    <p:sldId id="259" r:id="rId5"/>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9" d="100"/>
          <a:sy n="69" d="100"/>
        </p:scale>
        <p:origin x="1056"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9171" y="-8468"/>
            <a:ext cx="9935592" cy="6874935"/>
            <a:chOff x="-8466" y="-8468"/>
            <a:chExt cx="9171316" cy="6874935"/>
          </a:xfrm>
        </p:grpSpPr>
        <p:cxnSp>
          <p:nvCxnSpPr>
            <p:cNvPr id="28" name="Straight Connector 2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30" name="Freeform 2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Freeform 3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Freeform 3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Freeform 3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Freeform 3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5" name="Freeform 3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Freeform 3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1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224812" y="2404534"/>
            <a:ext cx="631227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224812" y="4050835"/>
            <a:ext cx="631227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BE7EF8E-56F1-4678-89E6-ED325F145DF7}" type="datetimeFigureOut">
              <a:rPr lang="en-GB" smtClean="0"/>
              <a:t>07/12/2023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B9807A4-5B2A-495B-9683-216F8E9FA551}" type="slidenum">
              <a:rPr lang="en-GB" smtClean="0"/>
              <a:t>‹#›</a:t>
            </a:fld>
            <a:endParaRPr lang="en-GB"/>
          </a:p>
        </p:txBody>
      </p:sp>
    </p:spTree>
    <p:extLst>
      <p:ext uri="{BB962C8B-B14F-4D97-AF65-F5344CB8AC3E}">
        <p14:creationId xmlns:p14="http://schemas.microsoft.com/office/powerpoint/2010/main" val="8582621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60400" y="609600"/>
            <a:ext cx="6876690"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60400" y="4470400"/>
            <a:ext cx="6876690"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BE7EF8E-56F1-4678-89E6-ED325F145DF7}" type="datetimeFigureOut">
              <a:rPr lang="en-GB" smtClean="0"/>
              <a:t>07/12/2023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B9807A4-5B2A-495B-9683-216F8E9FA551}" type="slidenum">
              <a:rPr lang="en-GB" smtClean="0"/>
              <a:t>‹#›</a:t>
            </a:fld>
            <a:endParaRPr lang="en-GB"/>
          </a:p>
        </p:txBody>
      </p:sp>
    </p:spTree>
    <p:extLst>
      <p:ext uri="{BB962C8B-B14F-4D97-AF65-F5344CB8AC3E}">
        <p14:creationId xmlns:p14="http://schemas.microsoft.com/office/powerpoint/2010/main" val="42933263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459" y="609600"/>
            <a:ext cx="6578197"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92830" y="3632200"/>
            <a:ext cx="58714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60399" y="4470400"/>
            <a:ext cx="6876691"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BE7EF8E-56F1-4678-89E6-ED325F145DF7}" type="datetimeFigureOut">
              <a:rPr lang="en-GB" smtClean="0"/>
              <a:t>07/12/2023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B9807A4-5B2A-495B-9683-216F8E9FA551}" type="slidenum">
              <a:rPr lang="en-GB" smtClean="0"/>
              <a:t>‹#›</a:t>
            </a:fld>
            <a:endParaRPr lang="en-GB"/>
          </a:p>
        </p:txBody>
      </p:sp>
      <p:sp>
        <p:nvSpPr>
          <p:cNvPr id="24" name="TextBox 23"/>
          <p:cNvSpPr txBox="1"/>
          <p:nvPr/>
        </p:nvSpPr>
        <p:spPr>
          <a:xfrm>
            <a:off x="522937" y="790378"/>
            <a:ext cx="49542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7310008" y="2886556"/>
            <a:ext cx="49542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1744718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60399" y="1931988"/>
            <a:ext cx="6876691"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60399" y="4527448"/>
            <a:ext cx="6876691"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BE7EF8E-56F1-4678-89E6-ED325F145DF7}" type="datetimeFigureOut">
              <a:rPr lang="en-GB" smtClean="0"/>
              <a:t>07/12/2023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B9807A4-5B2A-495B-9683-216F8E9FA551}" type="slidenum">
              <a:rPr lang="en-GB" smtClean="0"/>
              <a:t>‹#›</a:t>
            </a:fld>
            <a:endParaRPr lang="en-GB"/>
          </a:p>
        </p:txBody>
      </p:sp>
    </p:spTree>
    <p:extLst>
      <p:ext uri="{BB962C8B-B14F-4D97-AF65-F5344CB8AC3E}">
        <p14:creationId xmlns:p14="http://schemas.microsoft.com/office/powerpoint/2010/main" val="14371523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839459" y="609600"/>
            <a:ext cx="6578197"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60397" y="4013200"/>
            <a:ext cx="6876692"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60399" y="4527448"/>
            <a:ext cx="6876691"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BE7EF8E-56F1-4678-89E6-ED325F145DF7}" type="datetimeFigureOut">
              <a:rPr lang="en-GB" smtClean="0"/>
              <a:t>07/12/2023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B9807A4-5B2A-495B-9683-216F8E9FA551}" type="slidenum">
              <a:rPr lang="en-GB" smtClean="0"/>
              <a:t>‹#›</a:t>
            </a:fld>
            <a:endParaRPr lang="en-GB"/>
          </a:p>
        </p:txBody>
      </p:sp>
      <p:sp>
        <p:nvSpPr>
          <p:cNvPr id="24" name="TextBox 23"/>
          <p:cNvSpPr txBox="1"/>
          <p:nvPr/>
        </p:nvSpPr>
        <p:spPr>
          <a:xfrm>
            <a:off x="522937" y="790378"/>
            <a:ext cx="49542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7310008" y="2886556"/>
            <a:ext cx="49542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3314420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67169" y="609600"/>
            <a:ext cx="6869920"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60397" y="4013200"/>
            <a:ext cx="6876692"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60399" y="4527448"/>
            <a:ext cx="6876691"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BE7EF8E-56F1-4678-89E6-ED325F145DF7}" type="datetimeFigureOut">
              <a:rPr lang="en-GB" smtClean="0"/>
              <a:t>07/12/2023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B9807A4-5B2A-495B-9683-216F8E9FA551}" type="slidenum">
              <a:rPr lang="en-GB" smtClean="0"/>
              <a:t>‹#›</a:t>
            </a:fld>
            <a:endParaRPr lang="en-GB"/>
          </a:p>
        </p:txBody>
      </p:sp>
    </p:spTree>
    <p:extLst>
      <p:ext uri="{BB962C8B-B14F-4D97-AF65-F5344CB8AC3E}">
        <p14:creationId xmlns:p14="http://schemas.microsoft.com/office/powerpoint/2010/main" val="31413631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BE7EF8E-56F1-4678-89E6-ED325F145DF7}" type="datetimeFigureOut">
              <a:rPr lang="en-GB" smtClean="0"/>
              <a:t>07/12/2023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B9807A4-5B2A-495B-9683-216F8E9FA551}" type="slidenum">
              <a:rPr lang="en-GB" smtClean="0"/>
              <a:t>‹#›</a:t>
            </a:fld>
            <a:endParaRPr lang="en-GB"/>
          </a:p>
        </p:txBody>
      </p:sp>
    </p:spTree>
    <p:extLst>
      <p:ext uri="{BB962C8B-B14F-4D97-AF65-F5344CB8AC3E}">
        <p14:creationId xmlns:p14="http://schemas.microsoft.com/office/powerpoint/2010/main" val="38265149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75421" y="609601"/>
            <a:ext cx="1060380"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60399" y="609601"/>
            <a:ext cx="5627945" cy="5251451"/>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BE7EF8E-56F1-4678-89E6-ED325F145DF7}" type="datetimeFigureOut">
              <a:rPr lang="en-GB" smtClean="0"/>
              <a:t>07/12/2023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B9807A4-5B2A-495B-9683-216F8E9FA551}" type="slidenum">
              <a:rPr lang="en-GB" smtClean="0"/>
              <a:t>‹#›</a:t>
            </a:fld>
            <a:endParaRPr lang="en-GB"/>
          </a:p>
        </p:txBody>
      </p:sp>
    </p:spTree>
    <p:extLst>
      <p:ext uri="{BB962C8B-B14F-4D97-AF65-F5344CB8AC3E}">
        <p14:creationId xmlns:p14="http://schemas.microsoft.com/office/powerpoint/2010/main" val="32278506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BE7EF8E-56F1-4678-89E6-ED325F145DF7}" type="datetimeFigureOut">
              <a:rPr lang="en-GB" smtClean="0"/>
              <a:t>07/12/2023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B9807A4-5B2A-495B-9683-216F8E9FA551}" type="slidenum">
              <a:rPr lang="en-GB" smtClean="0"/>
              <a:t>‹#›</a:t>
            </a:fld>
            <a:endParaRPr lang="en-GB"/>
          </a:p>
        </p:txBody>
      </p:sp>
    </p:spTree>
    <p:extLst>
      <p:ext uri="{BB962C8B-B14F-4D97-AF65-F5344CB8AC3E}">
        <p14:creationId xmlns:p14="http://schemas.microsoft.com/office/powerpoint/2010/main" val="11837666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60399" y="2700869"/>
            <a:ext cx="6876691"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60399" y="4527448"/>
            <a:ext cx="6876691"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BE7EF8E-56F1-4678-89E6-ED325F145DF7}" type="datetimeFigureOut">
              <a:rPr lang="en-GB" smtClean="0"/>
              <a:t>07/12/2023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B9807A4-5B2A-495B-9683-216F8E9FA551}" type="slidenum">
              <a:rPr lang="en-GB" smtClean="0"/>
              <a:t>‹#›</a:t>
            </a:fld>
            <a:endParaRPr lang="en-GB"/>
          </a:p>
        </p:txBody>
      </p:sp>
    </p:spTree>
    <p:extLst>
      <p:ext uri="{BB962C8B-B14F-4D97-AF65-F5344CB8AC3E}">
        <p14:creationId xmlns:p14="http://schemas.microsoft.com/office/powerpoint/2010/main" val="15321036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60400" y="609600"/>
            <a:ext cx="6876690"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60401" y="2160589"/>
            <a:ext cx="3345451"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191637" y="2160590"/>
            <a:ext cx="3345453"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E7EF8E-56F1-4678-89E6-ED325F145DF7}" type="datetimeFigureOut">
              <a:rPr lang="en-GB" smtClean="0"/>
              <a:t>07/12/2023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B9807A4-5B2A-495B-9683-216F8E9FA551}" type="slidenum">
              <a:rPr lang="en-GB" smtClean="0"/>
              <a:t>‹#›</a:t>
            </a:fld>
            <a:endParaRPr lang="en-GB"/>
          </a:p>
        </p:txBody>
      </p:sp>
    </p:spTree>
    <p:extLst>
      <p:ext uri="{BB962C8B-B14F-4D97-AF65-F5344CB8AC3E}">
        <p14:creationId xmlns:p14="http://schemas.microsoft.com/office/powerpoint/2010/main" val="36158881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60400" y="609600"/>
            <a:ext cx="6876689"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60399" y="2160983"/>
            <a:ext cx="334822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60399" y="2737247"/>
            <a:ext cx="3348228"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188860" y="2160983"/>
            <a:ext cx="334822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188860" y="2737247"/>
            <a:ext cx="3348228"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BE7EF8E-56F1-4678-89E6-ED325F145DF7}" type="datetimeFigureOut">
              <a:rPr lang="en-GB" smtClean="0"/>
              <a:t>07/12/2023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B9807A4-5B2A-495B-9683-216F8E9FA551}" type="slidenum">
              <a:rPr lang="en-GB" smtClean="0"/>
              <a:t>‹#›</a:t>
            </a:fld>
            <a:endParaRPr lang="en-GB"/>
          </a:p>
        </p:txBody>
      </p:sp>
    </p:spTree>
    <p:extLst>
      <p:ext uri="{BB962C8B-B14F-4D97-AF65-F5344CB8AC3E}">
        <p14:creationId xmlns:p14="http://schemas.microsoft.com/office/powerpoint/2010/main" val="15719036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60399" y="609600"/>
            <a:ext cx="6876690"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BE7EF8E-56F1-4678-89E6-ED325F145DF7}" type="datetimeFigureOut">
              <a:rPr lang="en-GB" smtClean="0"/>
              <a:t>07/12/2023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B9807A4-5B2A-495B-9683-216F8E9FA551}" type="slidenum">
              <a:rPr lang="en-GB" smtClean="0"/>
              <a:t>‹#›</a:t>
            </a:fld>
            <a:endParaRPr lang="en-GB"/>
          </a:p>
        </p:txBody>
      </p:sp>
    </p:spTree>
    <p:extLst>
      <p:ext uri="{BB962C8B-B14F-4D97-AF65-F5344CB8AC3E}">
        <p14:creationId xmlns:p14="http://schemas.microsoft.com/office/powerpoint/2010/main" val="2224558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BE7EF8E-56F1-4678-89E6-ED325F145DF7}" type="datetimeFigureOut">
              <a:rPr lang="en-GB" smtClean="0"/>
              <a:t>07/12/2023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B9807A4-5B2A-495B-9683-216F8E9FA551}" type="slidenum">
              <a:rPr lang="en-GB" smtClean="0"/>
              <a:t>‹#›</a:t>
            </a:fld>
            <a:endParaRPr lang="en-GB"/>
          </a:p>
        </p:txBody>
      </p:sp>
    </p:spTree>
    <p:extLst>
      <p:ext uri="{BB962C8B-B14F-4D97-AF65-F5344CB8AC3E}">
        <p14:creationId xmlns:p14="http://schemas.microsoft.com/office/powerpoint/2010/main" val="8458176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0399" y="1498604"/>
            <a:ext cx="3022697"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868882" y="514926"/>
            <a:ext cx="3668207"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60399" y="2777069"/>
            <a:ext cx="3022697"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EBE7EF8E-56F1-4678-89E6-ED325F145DF7}" type="datetimeFigureOut">
              <a:rPr lang="en-GB" smtClean="0"/>
              <a:t>07/12/2023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B9807A4-5B2A-495B-9683-216F8E9FA551}" type="slidenum">
              <a:rPr lang="en-GB" smtClean="0"/>
              <a:t>‹#›</a:t>
            </a:fld>
            <a:endParaRPr lang="en-GB"/>
          </a:p>
        </p:txBody>
      </p:sp>
    </p:spTree>
    <p:extLst>
      <p:ext uri="{BB962C8B-B14F-4D97-AF65-F5344CB8AC3E}">
        <p14:creationId xmlns:p14="http://schemas.microsoft.com/office/powerpoint/2010/main" val="39529114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0399" y="4800600"/>
            <a:ext cx="687669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60399" y="609600"/>
            <a:ext cx="6876690"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60399" y="5367338"/>
            <a:ext cx="6876690"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EBE7EF8E-56F1-4678-89E6-ED325F145DF7}" type="datetimeFigureOut">
              <a:rPr lang="en-GB" smtClean="0"/>
              <a:t>07/12/2023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B9807A4-5B2A-495B-9683-216F8E9FA551}" type="slidenum">
              <a:rPr lang="en-GB" smtClean="0"/>
              <a:t>‹#›</a:t>
            </a:fld>
            <a:endParaRPr lang="en-GB"/>
          </a:p>
        </p:txBody>
      </p:sp>
    </p:spTree>
    <p:extLst>
      <p:ext uri="{BB962C8B-B14F-4D97-AF65-F5344CB8AC3E}">
        <p14:creationId xmlns:p14="http://schemas.microsoft.com/office/powerpoint/2010/main" val="35798016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9172" y="-8468"/>
            <a:ext cx="9935593" cy="6874935"/>
            <a:chOff x="-8467" y="-8468"/>
            <a:chExt cx="9171317"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60400" y="609600"/>
            <a:ext cx="6876689"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60399" y="2160590"/>
            <a:ext cx="6876690"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855696" y="6041364"/>
            <a:ext cx="741143"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BE7EF8E-56F1-4678-89E6-ED325F145DF7}" type="datetimeFigureOut">
              <a:rPr lang="en-GB" smtClean="0"/>
              <a:t>07/12/2023</a:t>
            </a:fld>
            <a:endParaRPr lang="en-GB"/>
          </a:p>
        </p:txBody>
      </p:sp>
      <p:sp>
        <p:nvSpPr>
          <p:cNvPr id="5" name="Footer Placeholder 4"/>
          <p:cNvSpPr>
            <a:spLocks noGrp="1"/>
          </p:cNvSpPr>
          <p:nvPr>
            <p:ph type="ftr" sz="quarter" idx="3"/>
          </p:nvPr>
        </p:nvSpPr>
        <p:spPr>
          <a:xfrm>
            <a:off x="660399" y="6041364"/>
            <a:ext cx="5008221"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981732" y="6041364"/>
            <a:ext cx="555358" cy="365125"/>
          </a:xfrm>
          <a:prstGeom prst="rect">
            <a:avLst/>
          </a:prstGeom>
        </p:spPr>
        <p:txBody>
          <a:bodyPr vert="horz" lIns="91440" tIns="45720" rIns="91440" bIns="45720" rtlCol="0" anchor="ctr"/>
          <a:lstStyle>
            <a:lvl1pPr algn="r">
              <a:defRPr sz="900">
                <a:solidFill>
                  <a:schemeClr val="accent1"/>
                </a:solidFill>
              </a:defRPr>
            </a:lvl1pPr>
          </a:lstStyle>
          <a:p>
            <a:fld id="{EB9807A4-5B2A-495B-9683-216F8E9FA551}" type="slidenum">
              <a:rPr lang="en-GB" smtClean="0"/>
              <a:t>‹#›</a:t>
            </a:fld>
            <a:endParaRPr lang="en-GB"/>
          </a:p>
        </p:txBody>
      </p:sp>
    </p:spTree>
    <p:extLst>
      <p:ext uri="{BB962C8B-B14F-4D97-AF65-F5344CB8AC3E}">
        <p14:creationId xmlns:p14="http://schemas.microsoft.com/office/powerpoint/2010/main" val="219014707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p:cNvSpPr txBox="1"/>
          <p:nvPr/>
        </p:nvSpPr>
        <p:spPr>
          <a:xfrm>
            <a:off x="308997" y="4919008"/>
            <a:ext cx="2988386" cy="1323439"/>
          </a:xfrm>
          <a:prstGeom prst="rect">
            <a:avLst/>
          </a:prstGeom>
          <a:solidFill>
            <a:schemeClr val="bg1"/>
          </a:solidFill>
          <a:ln>
            <a:solidFill>
              <a:schemeClr val="accent6">
                <a:lumMod val="20000"/>
                <a:lumOff val="80000"/>
              </a:schemeClr>
            </a:solidFill>
          </a:ln>
        </p:spPr>
        <p:txBody>
          <a:bodyPr wrap="square" lIns="91440" tIns="45720" rIns="91440" bIns="45720" rtlCol="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prstClr val="black"/>
                </a:solidFill>
                <a:effectLst/>
                <a:uLnTx/>
                <a:uFillTx/>
                <a:latin typeface="SassoonCRInfant" panose="02010503020300020003" pitchFamily="2" charset="0"/>
                <a:ea typeface="+mn-ea"/>
                <a:cs typeface="+mn-cs"/>
              </a:rPr>
              <a:t>Expressive Arts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SassoonCRInfant"/>
                <a:ea typeface="+mn-ea"/>
                <a:cs typeface="+mn-cs"/>
              </a:rPr>
              <a:t>We will model and provide opportunities for role-play in the ‘Chinese restaurant ’ There will be adult guided and child lead drawing, painting, cutting and sticking. Art work will be linked to Chinese new year and the seasonal weather changes.  Further Rhymes and songs link to maths curriculum.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000" b="1" i="0" u="none" strike="noStrike" kern="1200" cap="none" spc="0" normalizeH="0" baseline="0" noProof="0" dirty="0">
              <a:ln>
                <a:noFill/>
              </a:ln>
              <a:solidFill>
                <a:srgbClr val="FF0000"/>
              </a:solidFill>
              <a:effectLst/>
              <a:uLnTx/>
              <a:uFillTx/>
              <a:latin typeface="SassoonCRInfant" panose="02010503020300020003" pitchFamily="2" charset="0"/>
              <a:ea typeface="+mn-ea"/>
              <a:cs typeface="+mn-cs"/>
            </a:endParaRPr>
          </a:p>
        </p:txBody>
      </p:sp>
      <p:pic>
        <p:nvPicPr>
          <p:cNvPr id="1026" name="Picture 2" descr="Montgomery Infant School and Nursery – Montgomery Infant School and Nursery"/>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8906" y="132722"/>
            <a:ext cx="3143058" cy="774185"/>
          </a:xfrm>
          <a:prstGeom prst="rect">
            <a:avLst/>
          </a:prstGeom>
          <a:noFill/>
          <a:extLst>
            <a:ext uri="{909E8E84-426E-40DD-AFC4-6F175D3DCCD1}">
              <a14:hiddenFill xmlns:a14="http://schemas.microsoft.com/office/drawing/2010/main">
                <a:solidFill>
                  <a:srgbClr val="FFFFFF"/>
                </a:solidFill>
              </a14:hiddenFill>
            </a:ext>
          </a:extLst>
        </p:spPr>
      </p:pic>
      <p:sp>
        <p:nvSpPr>
          <p:cNvPr id="4" name="Rounded Rectangle 3"/>
          <p:cNvSpPr/>
          <p:nvPr/>
        </p:nvSpPr>
        <p:spPr>
          <a:xfrm>
            <a:off x="3435928" y="3126510"/>
            <a:ext cx="2974108" cy="1597891"/>
          </a:xfrm>
          <a:prstGeom prst="roundRect">
            <a:avLst/>
          </a:prstGeom>
          <a:solidFill>
            <a:srgbClr val="FFFF57"/>
          </a:solidFill>
          <a:scene3d>
            <a:camera prst="orthographicFront"/>
            <a:lightRig rig="threePt" dir="t"/>
          </a:scene3d>
          <a:sp3d>
            <a:bevelT w="139700" h="139700" prst="divot"/>
          </a:sp3d>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SassoonCRInfant" panose="02010503020300020003" pitchFamily="2" charset="0"/>
                <a:ea typeface="+mn-ea"/>
                <a:cs typeface="+mn-cs"/>
              </a:rPr>
              <a:t>Nursery </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SassoonCRInfant"/>
                <a:ea typeface="+mn-ea"/>
                <a:cs typeface="+mn-cs"/>
              </a:rPr>
              <a:t>Spring Term: Part 1</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SassoonCRInfant"/>
                <a:ea typeface="+mn-ea"/>
                <a:cs typeface="+mn-cs"/>
              </a:rPr>
              <a:t>Winter wonderland!</a:t>
            </a:r>
            <a:endParaRPr kumimoji="0" lang="en-GB" sz="1800" b="0" i="0" u="none" strike="noStrike" kern="1200" cap="none" spc="0" normalizeH="0" baseline="0" noProof="0" dirty="0">
              <a:ln>
                <a:noFill/>
              </a:ln>
              <a:solidFill>
                <a:prstClr val="black"/>
              </a:solidFill>
              <a:effectLst/>
              <a:uLnTx/>
              <a:uFillTx/>
              <a:latin typeface="SassoonCRInfant" panose="02010503020300020003" pitchFamily="2" charset="0"/>
              <a:ea typeface="+mn-ea"/>
              <a:cs typeface="+mn-cs"/>
            </a:endParaRPr>
          </a:p>
        </p:txBody>
      </p:sp>
      <p:sp>
        <p:nvSpPr>
          <p:cNvPr id="5" name="Rectangle 4"/>
          <p:cNvSpPr/>
          <p:nvPr/>
        </p:nvSpPr>
        <p:spPr>
          <a:xfrm>
            <a:off x="350982" y="1302329"/>
            <a:ext cx="2890982" cy="159789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Trebuchet MS" panose="020B0603020202020204"/>
              <a:ea typeface="+mn-ea"/>
              <a:cs typeface="+mn-cs"/>
            </a:endParaRPr>
          </a:p>
        </p:txBody>
      </p:sp>
      <p:sp>
        <p:nvSpPr>
          <p:cNvPr id="7" name="Rectangle 6"/>
          <p:cNvSpPr/>
          <p:nvPr/>
        </p:nvSpPr>
        <p:spPr>
          <a:xfrm>
            <a:off x="350982" y="3126511"/>
            <a:ext cx="2890982" cy="159789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SassoonCRInfant"/>
                <a:ea typeface="+mn-ea"/>
                <a:cs typeface="+mn-cs"/>
              </a:rPr>
              <a:t>There is focus on managing their own personal hygiene such as toileting and washing hands and putting on their coat.</a:t>
            </a:r>
            <a:endParaRPr kumimoji="0" lang="en-US" sz="1800" b="0" i="0" u="none" strike="noStrike" kern="1200" cap="none" spc="0" normalizeH="0" baseline="0" noProof="0" dirty="0">
              <a:ln>
                <a:noFill/>
              </a:ln>
              <a:solidFill>
                <a:prstClr val="white"/>
              </a:solidFill>
              <a:effectLst/>
              <a:uLnTx/>
              <a:uFillTx/>
              <a:latin typeface="Trebuchet MS" panose="020B0603020202020204"/>
              <a:ea typeface="+mn-ea"/>
              <a:cs typeface="+mn-cs"/>
            </a:endParaRPr>
          </a:p>
        </p:txBody>
      </p:sp>
      <p:sp>
        <p:nvSpPr>
          <p:cNvPr id="8" name="Rectangle 7"/>
          <p:cNvSpPr/>
          <p:nvPr/>
        </p:nvSpPr>
        <p:spPr>
          <a:xfrm>
            <a:off x="350982" y="4950693"/>
            <a:ext cx="2890982" cy="159789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Trebuchet MS" panose="020B0603020202020204"/>
              <a:ea typeface="+mn-ea"/>
              <a:cs typeface="+mn-cs"/>
            </a:endParaRPr>
          </a:p>
        </p:txBody>
      </p:sp>
      <p:sp>
        <p:nvSpPr>
          <p:cNvPr id="9" name="Rectangle 8"/>
          <p:cNvSpPr/>
          <p:nvPr/>
        </p:nvSpPr>
        <p:spPr>
          <a:xfrm>
            <a:off x="3435928" y="4967353"/>
            <a:ext cx="2890982" cy="159789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Trebuchet MS" panose="020B0603020202020204"/>
              <a:ea typeface="+mn-ea"/>
              <a:cs typeface="+mn-cs"/>
            </a:endParaRPr>
          </a:p>
        </p:txBody>
      </p:sp>
      <p:sp>
        <p:nvSpPr>
          <p:cNvPr id="10" name="Rectangle 9"/>
          <p:cNvSpPr/>
          <p:nvPr/>
        </p:nvSpPr>
        <p:spPr>
          <a:xfrm>
            <a:off x="3435928" y="1302328"/>
            <a:ext cx="2890982" cy="159789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Trebuchet MS" panose="020B0603020202020204"/>
              <a:ea typeface="+mn-ea"/>
              <a:cs typeface="+mn-cs"/>
            </a:endParaRPr>
          </a:p>
        </p:txBody>
      </p:sp>
      <p:sp>
        <p:nvSpPr>
          <p:cNvPr id="11" name="Rectangle 10"/>
          <p:cNvSpPr/>
          <p:nvPr/>
        </p:nvSpPr>
        <p:spPr>
          <a:xfrm>
            <a:off x="6567056" y="4950692"/>
            <a:ext cx="2890982" cy="159789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Trebuchet MS" panose="020B0603020202020204"/>
              <a:ea typeface="+mn-ea"/>
              <a:cs typeface="+mn-cs"/>
            </a:endParaRPr>
          </a:p>
        </p:txBody>
      </p:sp>
      <p:sp>
        <p:nvSpPr>
          <p:cNvPr id="12" name="Rectangle 11"/>
          <p:cNvSpPr/>
          <p:nvPr/>
        </p:nvSpPr>
        <p:spPr>
          <a:xfrm>
            <a:off x="6567056" y="3126511"/>
            <a:ext cx="2890982" cy="159789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Trebuchet MS" panose="020B0603020202020204"/>
              <a:ea typeface="+mn-ea"/>
              <a:cs typeface="+mn-cs"/>
            </a:endParaRPr>
          </a:p>
        </p:txBody>
      </p:sp>
      <p:sp>
        <p:nvSpPr>
          <p:cNvPr id="13" name="Rectangle 12"/>
          <p:cNvSpPr/>
          <p:nvPr/>
        </p:nvSpPr>
        <p:spPr>
          <a:xfrm>
            <a:off x="6567056" y="1302327"/>
            <a:ext cx="2890982" cy="159789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Trebuchet MS" panose="020B0603020202020204"/>
              <a:ea typeface="+mn-ea"/>
              <a:cs typeface="+mn-cs"/>
            </a:endParaRPr>
          </a:p>
        </p:txBody>
      </p:sp>
      <p:sp>
        <p:nvSpPr>
          <p:cNvPr id="6" name="TextBox 5"/>
          <p:cNvSpPr txBox="1"/>
          <p:nvPr/>
        </p:nvSpPr>
        <p:spPr>
          <a:xfrm>
            <a:off x="373650" y="1309722"/>
            <a:ext cx="2822132" cy="1785104"/>
          </a:xfrm>
          <a:prstGeom prst="rect">
            <a:avLst/>
          </a:prstGeom>
          <a:noFill/>
        </p:spPr>
        <p:txBody>
          <a:bodyPr wrap="square" lIns="91440" tIns="45720" rIns="91440" bIns="45720" rtlCol="0" anchor="t">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prstClr val="black"/>
                </a:solidFill>
                <a:effectLst/>
                <a:uLnTx/>
                <a:uFillTx/>
                <a:latin typeface="SassoonCRInfant" panose="02010503020300020003" pitchFamily="2" charset="0"/>
                <a:ea typeface="+mn-ea"/>
                <a:cs typeface="+mn-cs"/>
              </a:rPr>
              <a:t>Communication, Language and Literacy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SassoonCRInfant"/>
                <a:ea typeface="+mn-ea"/>
                <a:cs typeface="+mn-cs"/>
              </a:rPr>
              <a:t>Teaching will focus on helping children to discriminate sounds through activities such as what's</a:t>
            </a:r>
            <a:r>
              <a:rPr kumimoji="0" lang="en-GB" sz="1000" b="0" i="0" u="none" strike="noStrike" kern="1200" cap="none" spc="0" normalizeH="0" baseline="0" noProof="0" dirty="0">
                <a:ln>
                  <a:noFill/>
                </a:ln>
                <a:solidFill>
                  <a:srgbClr val="000000"/>
                </a:solidFill>
                <a:effectLst/>
                <a:uLnTx/>
                <a:uFillTx/>
                <a:latin typeface="SassoonCRInfant"/>
                <a:ea typeface="+mn-ea"/>
                <a:cs typeface="+mn-cs"/>
              </a:rPr>
              <a:t> in the box, </a:t>
            </a:r>
            <a:r>
              <a:rPr kumimoji="0" lang="en-GB" sz="1000" b="0" i="0" u="none" strike="noStrike" kern="1200" cap="none" spc="0" normalizeH="0" baseline="0" noProof="0" dirty="0">
                <a:ln>
                  <a:noFill/>
                </a:ln>
                <a:solidFill>
                  <a:prstClr val="black"/>
                </a:solidFill>
                <a:effectLst/>
                <a:uLnTx/>
                <a:uFillTx/>
                <a:latin typeface="SassoonCRInfant"/>
                <a:ea typeface="+mn-ea"/>
                <a:cs typeface="+mn-cs"/>
              </a:rPr>
              <a:t>Betha the bus</a:t>
            </a:r>
            <a:r>
              <a:rPr kumimoji="0" lang="en-GB" sz="1000" b="1" i="0" u="none" strike="noStrike" kern="1200" cap="none" spc="0" normalizeH="0" baseline="0" noProof="0" dirty="0">
                <a:ln>
                  <a:noFill/>
                </a:ln>
                <a:solidFill>
                  <a:srgbClr val="2E83C3"/>
                </a:solidFill>
                <a:effectLst/>
                <a:uLnTx/>
                <a:uFillTx/>
                <a:latin typeface="SassoonCRInfant"/>
                <a:ea typeface="+mn-ea"/>
                <a:cs typeface="+mn-cs"/>
              </a:rPr>
              <a:t> </a:t>
            </a:r>
            <a:r>
              <a:rPr kumimoji="0" lang="en-GB" sz="1000" b="0" i="0" u="none" strike="noStrike" kern="1200" cap="none" spc="0" normalizeH="0" baseline="0" noProof="0" dirty="0">
                <a:ln>
                  <a:noFill/>
                </a:ln>
                <a:solidFill>
                  <a:prstClr val="black"/>
                </a:solidFill>
                <a:effectLst/>
                <a:uLnTx/>
                <a:uFillTx/>
                <a:latin typeface="SassoonCRInfant"/>
                <a:ea typeface="+mn-ea"/>
                <a:cs typeface="+mn-cs"/>
              </a:rPr>
              <a:t>They will think about the initial sound of their name</a:t>
            </a:r>
            <a:r>
              <a:rPr kumimoji="0" lang="en-GB" sz="1000" b="0" i="0" u="none" strike="noStrike" kern="1200" cap="none" spc="0" normalizeH="0" baseline="0" noProof="0" dirty="0">
                <a:ln>
                  <a:noFill/>
                </a:ln>
                <a:solidFill>
                  <a:srgbClr val="000000"/>
                </a:solidFill>
                <a:effectLst/>
                <a:uLnTx/>
                <a:uFillTx/>
                <a:latin typeface="SassoonCRInfant"/>
                <a:ea typeface="+mn-ea"/>
                <a:cs typeface="+mn-cs"/>
              </a:rPr>
              <a:t> and learn what the letter looks like that represents it.</a:t>
            </a:r>
            <a:r>
              <a:rPr kumimoji="0" lang="en-GB" sz="1000" b="1" i="0" u="none" strike="noStrike" kern="1200" cap="none" spc="0" normalizeH="0" baseline="0" noProof="0" dirty="0">
                <a:ln>
                  <a:noFill/>
                </a:ln>
                <a:solidFill>
                  <a:srgbClr val="2E83C3"/>
                </a:solidFill>
                <a:effectLst/>
                <a:uLnTx/>
                <a:uFillTx/>
                <a:latin typeface="SassoonCRInfant"/>
                <a:ea typeface="+mn-ea"/>
                <a:cs typeface="+mn-cs"/>
              </a:rPr>
              <a:t>. </a:t>
            </a:r>
            <a:r>
              <a:rPr kumimoji="0" lang="en-GB" sz="1000" b="0" i="0" u="none" strike="noStrike" kern="1200" cap="none" spc="0" normalizeH="0" baseline="0" noProof="0" dirty="0">
                <a:ln>
                  <a:noFill/>
                </a:ln>
                <a:solidFill>
                  <a:prstClr val="black"/>
                </a:solidFill>
                <a:effectLst/>
                <a:uLnTx/>
                <a:uFillTx/>
                <a:latin typeface="SassoonCRInfant"/>
                <a:ea typeface="+mn-ea"/>
                <a:cs typeface="+mn-cs"/>
              </a:rPr>
              <a:t>Children will listen to lots of stories, poems and rhymes. </a:t>
            </a:r>
            <a:r>
              <a:rPr kumimoji="0" lang="en-GB" sz="1000" b="0" i="0" u="none" strike="noStrike" kern="1200" cap="none" spc="0" normalizeH="0" baseline="0" noProof="0" dirty="0">
                <a:ln>
                  <a:noFill/>
                </a:ln>
                <a:solidFill>
                  <a:srgbClr val="000000"/>
                </a:solidFill>
                <a:effectLst/>
                <a:uLnTx/>
                <a:uFillTx/>
                <a:latin typeface="SassoonCRInfant"/>
                <a:ea typeface="+mn-ea"/>
                <a:cs typeface="+mn-cs"/>
              </a:rPr>
              <a:t> </a:t>
            </a:r>
            <a:r>
              <a:rPr kumimoji="0" lang="en-GB" sz="1000" b="0" i="0" u="none" strike="noStrike" kern="1200" cap="none" spc="0" normalizeH="0" baseline="0" noProof="0" dirty="0">
                <a:ln>
                  <a:noFill/>
                </a:ln>
                <a:solidFill>
                  <a:srgbClr val="2E83C3"/>
                </a:solidFill>
                <a:effectLst/>
                <a:uLnTx/>
                <a:uFillTx/>
                <a:latin typeface="SassoonCRInfant"/>
                <a:ea typeface="+mn-ea"/>
                <a:cs typeface="+mn-cs"/>
              </a:rPr>
              <a:t> </a:t>
            </a:r>
            <a:r>
              <a:rPr kumimoji="0" lang="en-GB" sz="1000" b="0" i="0" u="none" strike="noStrike" kern="1200" cap="none" spc="0" normalizeH="0" baseline="0" noProof="0" dirty="0">
                <a:ln>
                  <a:noFill/>
                </a:ln>
                <a:solidFill>
                  <a:prstClr val="black"/>
                </a:solidFill>
                <a:effectLst/>
                <a:uLnTx/>
                <a:uFillTx/>
                <a:latin typeface="SassoonCRInfant"/>
                <a:ea typeface="+mn-ea"/>
                <a:cs typeface="+mn-cs"/>
              </a:rPr>
              <a:t>Texts will include dear zoo.  Role play and musical communication will help to develop speaking and listening skills</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000" b="1" i="0" u="none" strike="noStrike" kern="1200" cap="none" spc="0" normalizeH="0" baseline="0" noProof="0" dirty="0">
              <a:ln>
                <a:noFill/>
              </a:ln>
              <a:solidFill>
                <a:prstClr val="black"/>
              </a:solidFill>
              <a:effectLst/>
              <a:uLnTx/>
              <a:uFillTx/>
              <a:latin typeface="SassoonCRInfant" panose="02010503020300020003" pitchFamily="2" charset="0"/>
              <a:ea typeface="+mn-ea"/>
              <a:cs typeface="+mn-cs"/>
            </a:endParaRPr>
          </a:p>
        </p:txBody>
      </p:sp>
      <p:sp>
        <p:nvSpPr>
          <p:cNvPr id="14" name="Rectangle 13"/>
          <p:cNvSpPr/>
          <p:nvPr/>
        </p:nvSpPr>
        <p:spPr>
          <a:xfrm>
            <a:off x="3435928" y="1285662"/>
            <a:ext cx="2974108" cy="1323439"/>
          </a:xfrm>
          <a:prstGeom prst="rect">
            <a:avLst/>
          </a:prstGeom>
        </p:spPr>
        <p:txBody>
          <a:bodyPr wrap="square" lIns="91440" tIns="45720" rIns="91440" bIns="4572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prstClr val="black"/>
                </a:solidFill>
                <a:effectLst/>
                <a:uLnTx/>
                <a:uFillTx/>
                <a:latin typeface="SassoonCRInfant" panose="02010503020300020003" pitchFamily="2" charset="0"/>
                <a:ea typeface="+mn-ea"/>
                <a:cs typeface="+mn-cs"/>
              </a:rPr>
              <a:t>Mathematics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SassoonCRInfant"/>
                <a:ea typeface="+mn-ea"/>
                <a:cs typeface="+mn-cs"/>
              </a:rPr>
              <a:t>In this half term the focus is numbers 3,4  and 5. We will explore numbers through songs and rhymes. We will focus on counting and subitising very small numbers, exploring numbers 3,4, and 5 in depth. We will learn to link these numbers to quantities and numerals. We will think about numbers in the environment and what they represent. </a:t>
            </a:r>
            <a:endParaRPr kumimoji="0" lang="en-GB" sz="1000" b="0" i="0" u="none" strike="noStrike" kern="1200" cap="none" spc="0" normalizeH="0" baseline="0" noProof="0">
              <a:ln>
                <a:noFill/>
              </a:ln>
              <a:solidFill>
                <a:prstClr val="black"/>
              </a:solidFill>
              <a:effectLst/>
              <a:uLnTx/>
              <a:uFillTx/>
              <a:latin typeface="SassoonCRInfant"/>
              <a:ea typeface="+mn-ea"/>
              <a:cs typeface="+mn-cs"/>
            </a:endParaRPr>
          </a:p>
        </p:txBody>
      </p:sp>
      <p:sp>
        <p:nvSpPr>
          <p:cNvPr id="16" name="Rectangle 15"/>
          <p:cNvSpPr/>
          <p:nvPr/>
        </p:nvSpPr>
        <p:spPr>
          <a:xfrm>
            <a:off x="3435928" y="4967351"/>
            <a:ext cx="2890982" cy="1938992"/>
          </a:xfrm>
          <a:prstGeom prst="rect">
            <a:avLst/>
          </a:prstGeom>
        </p:spPr>
        <p:txBody>
          <a:bodyPr wrap="square" lIns="91440" tIns="45720" rIns="91440" bIns="4572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prstClr val="black"/>
                </a:solidFill>
                <a:effectLst/>
                <a:uLnTx/>
                <a:uFillTx/>
                <a:latin typeface="SassoonCRInfant" panose="02010503020300020003" pitchFamily="2" charset="0"/>
                <a:ea typeface="Calibri" panose="020F0502020204030204" pitchFamily="34" charset="0"/>
                <a:cs typeface="Times New Roman" panose="02020603050405020304" pitchFamily="18" charset="0"/>
              </a:rPr>
              <a:t>Whole School Focus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50" normalizeH="0" baseline="0" noProof="0" dirty="0">
                <a:ln>
                  <a:noFill/>
                </a:ln>
                <a:solidFill>
                  <a:prstClr val="black"/>
                </a:solidFill>
                <a:effectLst/>
                <a:uLnTx/>
                <a:uFillTx/>
                <a:latin typeface="SassoonCRInfant"/>
                <a:ea typeface="Calibri" panose="020F0502020204030204" pitchFamily="34" charset="0"/>
                <a:cs typeface="Calibri"/>
              </a:rPr>
              <a:t>Geography  (UW. )</a:t>
            </a:r>
            <a:endParaRPr kumimoji="0" lang="en-GB" sz="1000" b="0" i="0" u="none" strike="noStrike" kern="1200" cap="none" spc="0" normalizeH="0" baseline="0" noProof="0" dirty="0">
              <a:ln>
                <a:noFill/>
              </a:ln>
              <a:solidFill>
                <a:prstClr val="black"/>
              </a:solidFill>
              <a:effectLst/>
              <a:uLnTx/>
              <a:uFillTx/>
              <a:latin typeface="SassoonCRInfant"/>
              <a:ea typeface="Calibri" panose="020F0502020204030204" pitchFamily="34" charset="0"/>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50" normalizeH="0" baseline="0" noProof="0" dirty="0">
                <a:ln>
                  <a:noFill/>
                </a:ln>
                <a:solidFill>
                  <a:srgbClr val="000000"/>
                </a:solidFill>
                <a:effectLst/>
                <a:uLnTx/>
                <a:uFillTx/>
                <a:latin typeface="SassoonCRInfant"/>
                <a:ea typeface="Calibri" panose="020F0502020204030204" pitchFamily="34" charset="0"/>
                <a:cs typeface="Calibri"/>
              </a:rPr>
              <a:t>Children will begin to make sense of their own environment and  things that change.. Children explore school ground beyond nursery and places they have been with family.</a:t>
            </a:r>
            <a:endParaRPr kumimoji="0" lang="en-GB" sz="1000" b="0" i="0" u="none" strike="noStrike" kern="1200" cap="none" spc="-50" normalizeH="0" baseline="0" noProof="0" dirty="0">
              <a:ln>
                <a:noFill/>
              </a:ln>
              <a:solidFill>
                <a:srgbClr val="000000"/>
              </a:solidFill>
              <a:effectLst/>
              <a:uLnTx/>
              <a:uFillTx/>
              <a:latin typeface="SassoonCRInfant" panose="02010503020300020003" pitchFamily="2" charset="0"/>
              <a:ea typeface="Calibri" panose="020F0502020204030204" pitchFamily="34" charset="0"/>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50" normalizeH="0" baseline="0" noProof="0" dirty="0">
                <a:ln>
                  <a:noFill/>
                </a:ln>
                <a:solidFill>
                  <a:prstClr val="black"/>
                </a:solidFill>
                <a:effectLst/>
                <a:uLnTx/>
                <a:uFillTx/>
                <a:latin typeface="SassoonCRInfant"/>
                <a:ea typeface="Calibri" panose="020F0502020204030204" pitchFamily="34" charset="0"/>
                <a:cs typeface="Calibri"/>
              </a:rPr>
              <a:t>Computing  </a:t>
            </a:r>
            <a:endParaRPr kumimoji="0" lang="en-GB" sz="1000" b="0" i="0" u="none" strike="noStrike" kern="1200" cap="none" spc="0" normalizeH="0" baseline="0" noProof="0">
              <a:ln>
                <a:noFill/>
              </a:ln>
              <a:solidFill>
                <a:prstClr val="black"/>
              </a:solidFill>
              <a:effectLst/>
              <a:uLnTx/>
              <a:uFillTx/>
              <a:latin typeface="SassoonCRInfant"/>
              <a:ea typeface="Calibri" panose="020F0502020204030204" pitchFamily="34" charset="0"/>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50" normalizeH="0" baseline="0" noProof="0" dirty="0">
                <a:ln>
                  <a:noFill/>
                </a:ln>
                <a:solidFill>
                  <a:srgbClr val="000000"/>
                </a:solidFill>
                <a:effectLst/>
                <a:uLnTx/>
                <a:uFillTx/>
                <a:latin typeface="SassoonCRInfant"/>
                <a:ea typeface="Calibri" panose="020F0502020204030204" pitchFamily="34" charset="0"/>
                <a:cs typeface="Calibri"/>
              </a:rPr>
              <a:t>Children will get the chance to use programme on the smart board and </a:t>
            </a:r>
            <a:r>
              <a:rPr kumimoji="0" lang="en-GB" sz="1000" b="0" i="0" u="none" strike="noStrike" kern="1200" cap="none" spc="-50" normalizeH="0" baseline="0" noProof="0" dirty="0" err="1">
                <a:ln>
                  <a:noFill/>
                </a:ln>
                <a:solidFill>
                  <a:srgbClr val="000000"/>
                </a:solidFill>
                <a:effectLst/>
                <a:uLnTx/>
                <a:uFillTx/>
                <a:latin typeface="SassoonCRInfant"/>
                <a:ea typeface="Calibri" panose="020F0502020204030204" pitchFamily="34" charset="0"/>
                <a:cs typeface="Calibri"/>
              </a:rPr>
              <a:t>i</a:t>
            </a:r>
            <a:r>
              <a:rPr kumimoji="0" lang="en-GB" sz="1000" b="0" i="0" u="none" strike="noStrike" kern="1200" cap="none" spc="-50" normalizeH="0" baseline="0" noProof="0" dirty="0">
                <a:ln>
                  <a:noFill/>
                </a:ln>
                <a:solidFill>
                  <a:srgbClr val="000000"/>
                </a:solidFill>
                <a:effectLst/>
                <a:uLnTx/>
                <a:uFillTx/>
                <a:latin typeface="SassoonCRInfant"/>
                <a:ea typeface="Calibri" panose="020F0502020204030204" pitchFamily="34" charset="0"/>
                <a:cs typeface="Calibri"/>
              </a:rPr>
              <a:t>-pads. They will use skills to change to different part of the programme, click and select items and play videos.  For example simple city.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000" b="1" i="0" u="none" strike="noStrike" kern="1200" cap="none" spc="0" normalizeH="0" baseline="0" noProof="0" dirty="0">
              <a:ln>
                <a:noFill/>
              </a:ln>
              <a:solidFill>
                <a:prstClr val="black"/>
              </a:solidFill>
              <a:effectLst/>
              <a:uLnTx/>
              <a:uFillTx/>
              <a:latin typeface="SassoonCRInfant" panose="02010503020300020003" pitchFamily="2" charset="0"/>
              <a:ea typeface="Calibri" panose="020F0502020204030204" pitchFamily="34" charset="0"/>
              <a:cs typeface="Times New Roman" panose="02020603050405020304" pitchFamily="18" charset="0"/>
            </a:endParaRPr>
          </a:p>
        </p:txBody>
      </p:sp>
      <p:sp>
        <p:nvSpPr>
          <p:cNvPr id="19" name="TextBox 18"/>
          <p:cNvSpPr txBox="1"/>
          <p:nvPr/>
        </p:nvSpPr>
        <p:spPr>
          <a:xfrm>
            <a:off x="364416" y="3138223"/>
            <a:ext cx="2831366" cy="1785104"/>
          </a:xfrm>
          <a:prstGeom prst="rect">
            <a:avLst/>
          </a:prstGeom>
          <a:solidFill>
            <a:schemeClr val="bg1"/>
          </a:solidFill>
          <a:ln>
            <a:solidFill>
              <a:schemeClr val="accent6">
                <a:lumMod val="20000"/>
                <a:lumOff val="80000"/>
              </a:schemeClr>
            </a:solidFill>
          </a:ln>
        </p:spPr>
        <p:txBody>
          <a:bodyPr wrap="square" lIns="91440" tIns="45720" rIns="91440" bIns="45720" rtlCol="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prstClr val="black"/>
                </a:solidFill>
                <a:effectLst/>
                <a:uLnTx/>
                <a:uFillTx/>
                <a:latin typeface="SassoonCRInfant" panose="02010503020300020003" pitchFamily="2" charset="0"/>
                <a:ea typeface="+mn-ea"/>
                <a:cs typeface="+mn-cs"/>
              </a:rPr>
              <a:t>Personal, Social and Emotional Development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SassoonCRInfant"/>
                <a:ea typeface="+mn-ea"/>
                <a:cs typeface="+mn-cs"/>
              </a:rPr>
              <a:t>The focus this half term is ‘feelings and emotions’.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SassoonCRInfant"/>
                <a:ea typeface="+mn-ea"/>
                <a:cs typeface="+mn-cs"/>
              </a:rPr>
              <a:t>Children supported in settling back into nursery routines and boundaries. Children explore emotion words through songs. There is a continued focus on managing their own personal hygiene such as toileting and washing hands and putting on their coat and doing up our zip. We play with our friends and learn how to take turns and share.</a:t>
            </a:r>
            <a:endParaRPr kumimoji="0" lang="en-GB" sz="1000" b="0" i="0" u="none" strike="noStrike" kern="1200" cap="none" spc="0" normalizeH="0" baseline="0" noProof="0" dirty="0">
              <a:ln>
                <a:noFill/>
              </a:ln>
              <a:solidFill>
                <a:prstClr val="black"/>
              </a:solidFill>
              <a:effectLst/>
              <a:uLnTx/>
              <a:uFillTx/>
              <a:latin typeface="SassoonCRInfant" panose="02010503020300020003" pitchFamily="2"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000" b="1" i="0" u="none" strike="noStrike" kern="1200" cap="none" spc="0" normalizeH="0" baseline="0" noProof="0" dirty="0">
              <a:ln>
                <a:noFill/>
              </a:ln>
              <a:solidFill>
                <a:prstClr val="black"/>
              </a:solidFill>
              <a:effectLst/>
              <a:uLnTx/>
              <a:uFillTx/>
              <a:latin typeface="SassoonCRInfant" panose="02010503020300020003" pitchFamily="2"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000" b="1" i="0" u="none" strike="noStrike" kern="1200" cap="none" spc="0" normalizeH="0" baseline="0" noProof="0" dirty="0">
              <a:ln>
                <a:noFill/>
              </a:ln>
              <a:solidFill>
                <a:srgbClr val="2E83C3"/>
              </a:solidFill>
              <a:effectLst/>
              <a:uLnTx/>
              <a:uFillTx/>
              <a:latin typeface="SassoonCRInfant" panose="02010503020300020003" pitchFamily="2" charset="0"/>
              <a:ea typeface="+mn-ea"/>
              <a:cs typeface="+mn-cs"/>
            </a:endParaRPr>
          </a:p>
        </p:txBody>
      </p:sp>
      <p:sp>
        <p:nvSpPr>
          <p:cNvPr id="20" name="Rectangle 19"/>
          <p:cNvSpPr/>
          <p:nvPr/>
        </p:nvSpPr>
        <p:spPr>
          <a:xfrm>
            <a:off x="6567056" y="1302325"/>
            <a:ext cx="2974108" cy="1631216"/>
          </a:xfrm>
          <a:prstGeom prst="rect">
            <a:avLst/>
          </a:prstGeom>
        </p:spPr>
        <p:txBody>
          <a:bodyPr wrap="square" lIns="91440" tIns="45720" rIns="91440" bIns="4572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prstClr val="black"/>
                </a:solidFill>
                <a:effectLst/>
                <a:uLnTx/>
                <a:uFillTx/>
                <a:latin typeface="SassoonCRInfant" panose="02010503020300020003" pitchFamily="2" charset="0"/>
                <a:ea typeface="+mn-ea"/>
                <a:cs typeface="+mn-cs"/>
              </a:rPr>
              <a:t>Understanding the World</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SassoonCRInfant"/>
                <a:ea typeface="+mn-ea"/>
                <a:cs typeface="+mn-cs"/>
              </a:rPr>
              <a:t>The focus will be on family festivals and celebrations such as  New year, Chinese new year. Children will explore these through stories, role play and expressive arts. Children will continue  to go to Forest School and will have opportunities to observe seasonal changes in the outside areas of the school. We will continue to use technology to support our learning, such as engaging with ‘Tapestry talk time’ </a:t>
            </a:r>
            <a:endParaRPr kumimoji="0" lang="en-GB" sz="1000" b="0" i="0" u="none" strike="noStrike" kern="1200" cap="none" spc="0" normalizeH="0" baseline="0" noProof="0" dirty="0">
              <a:ln>
                <a:noFill/>
              </a:ln>
              <a:solidFill>
                <a:prstClr val="black"/>
              </a:solidFill>
              <a:effectLst/>
              <a:uLnTx/>
              <a:uFillTx/>
              <a:latin typeface="SassoonCRInfant" panose="02010503020300020003" pitchFamily="2"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000" b="1" i="0" u="none" strike="noStrike" kern="1200" cap="none" spc="0" normalizeH="0" baseline="0" noProof="0" dirty="0">
              <a:ln>
                <a:noFill/>
              </a:ln>
              <a:solidFill>
                <a:srgbClr val="FF0000"/>
              </a:solidFill>
              <a:effectLst/>
              <a:uLnTx/>
              <a:uFillTx/>
              <a:latin typeface="SassoonCRInfant" panose="02010503020300020003" pitchFamily="2" charset="0"/>
              <a:ea typeface="+mn-ea"/>
              <a:cs typeface="+mn-cs"/>
            </a:endParaRPr>
          </a:p>
        </p:txBody>
      </p:sp>
      <p:sp>
        <p:nvSpPr>
          <p:cNvPr id="21" name="Rectangle 20"/>
          <p:cNvSpPr/>
          <p:nvPr/>
        </p:nvSpPr>
        <p:spPr>
          <a:xfrm>
            <a:off x="6567056" y="3098996"/>
            <a:ext cx="2974108" cy="1015663"/>
          </a:xfrm>
          <a:prstGeom prst="rect">
            <a:avLst/>
          </a:prstGeom>
        </p:spPr>
        <p:txBody>
          <a:bodyPr wrap="square" lIns="91440" tIns="45720" rIns="91440" bIns="4572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prstClr val="black"/>
                </a:solidFill>
                <a:effectLst/>
                <a:uLnTx/>
                <a:uFillTx/>
                <a:latin typeface="SassoonCRInfant" panose="02010503020300020003" pitchFamily="2" charset="0"/>
                <a:ea typeface="+mn-ea"/>
                <a:cs typeface="+mn-cs"/>
              </a:rPr>
              <a:t>Physical Development</a:t>
            </a:r>
            <a:endParaRPr kumimoji="0" lang="en-GB" sz="11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SassoonCRInfant"/>
                <a:ea typeface="+mn-ea"/>
                <a:cs typeface="+mn-cs"/>
              </a:rPr>
              <a:t>Children will continue to develop their gross motor skills provided and resourced. Targeted finger gym activities to support fine motor skills. Exploring different ways to keep safe and moving in different weather conditions </a:t>
            </a:r>
            <a:r>
              <a:rPr kumimoji="0" lang="en-GB" sz="1000" b="0" i="0" u="none" strike="noStrike" kern="1200" cap="none" spc="0" normalizeH="0" baseline="0" noProof="0" dirty="0" err="1">
                <a:ln>
                  <a:noFill/>
                </a:ln>
                <a:solidFill>
                  <a:prstClr val="black"/>
                </a:solidFill>
                <a:effectLst/>
                <a:uLnTx/>
                <a:uFillTx/>
                <a:latin typeface="SassoonCRInfant"/>
                <a:ea typeface="+mn-ea"/>
                <a:cs typeface="+mn-cs"/>
              </a:rPr>
              <a:t>eg</a:t>
            </a:r>
            <a:r>
              <a:rPr kumimoji="0" lang="en-GB" sz="1000" b="0" i="0" u="none" strike="noStrike" kern="1200" cap="none" spc="0" normalizeH="0" baseline="0" noProof="0" dirty="0">
                <a:ln>
                  <a:noFill/>
                </a:ln>
                <a:solidFill>
                  <a:prstClr val="black"/>
                </a:solidFill>
                <a:effectLst/>
                <a:uLnTx/>
                <a:uFillTx/>
                <a:latin typeface="SassoonCRInfant"/>
                <a:ea typeface="+mn-ea"/>
                <a:cs typeface="+mn-cs"/>
              </a:rPr>
              <a:t> ice, rain.</a:t>
            </a:r>
          </a:p>
        </p:txBody>
      </p:sp>
      <p:sp>
        <p:nvSpPr>
          <p:cNvPr id="23" name="Rectangle 22"/>
          <p:cNvSpPr/>
          <p:nvPr/>
        </p:nvSpPr>
        <p:spPr>
          <a:xfrm>
            <a:off x="6567056" y="4967351"/>
            <a:ext cx="2974108" cy="1492716"/>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1" i="0" u="sng" strike="noStrike" kern="1200" cap="none" spc="0" normalizeH="0" baseline="0" noProof="0" dirty="0">
                <a:ln>
                  <a:noFill/>
                </a:ln>
                <a:solidFill>
                  <a:prstClr val="black"/>
                </a:solidFill>
                <a:effectLst/>
                <a:uLnTx/>
                <a:uFillTx/>
                <a:latin typeface="SassoonCRInfant" panose="02010503020300020003" pitchFamily="2" charset="0"/>
                <a:ea typeface="+mn-ea"/>
                <a:cs typeface="+mn-cs"/>
              </a:rPr>
              <a:t>Monty must reads</a:t>
            </a:r>
            <a:r>
              <a:rPr kumimoji="0" lang="en-GB" sz="1000" b="0" i="0" u="none" strike="noStrike" kern="1200" cap="none" spc="0" normalizeH="0" baseline="0" noProof="0" dirty="0">
                <a:ln>
                  <a:noFill/>
                </a:ln>
                <a:solidFill>
                  <a:prstClr val="black"/>
                </a:solidFill>
                <a:effectLst/>
                <a:uLnTx/>
                <a:uFillTx/>
                <a:latin typeface="SassoonCRInfant" panose="02010503020300020003" pitchFamily="2" charset="0"/>
                <a:ea typeface="+mn-ea"/>
                <a:cs typeface="+mn-cs"/>
              </a:rPr>
              <a:t>: We’re Going on a Bear Hunt, Dear Zoo, Tip, Tip, Dig, Dig, Brown Bear, Brown Bear, The Very Hungry Caterpillar.</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000" b="0" i="0" u="none" strike="noStrike" kern="1200" cap="none" spc="0" normalizeH="0" baseline="0" noProof="0" dirty="0">
              <a:ln>
                <a:noFill/>
              </a:ln>
              <a:solidFill>
                <a:prstClr val="black"/>
              </a:solidFill>
              <a:effectLst/>
              <a:uLnTx/>
              <a:uFillTx/>
              <a:latin typeface="SassoonCRInfant" panose="02010503020300020003" pitchFamily="2"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1" i="0" u="sng" strike="noStrike" kern="1200" cap="none" spc="0" normalizeH="0" baseline="0" noProof="0" dirty="0">
                <a:ln>
                  <a:noFill/>
                </a:ln>
                <a:solidFill>
                  <a:prstClr val="black"/>
                </a:solidFill>
                <a:effectLst/>
                <a:uLnTx/>
                <a:uFillTx/>
                <a:latin typeface="SassoonCRInfant" panose="02010503020300020003" pitchFamily="2" charset="0"/>
                <a:ea typeface="+mn-ea"/>
                <a:cs typeface="+mn-cs"/>
              </a:rPr>
              <a:t>Nursery rhymes: </a:t>
            </a:r>
            <a:r>
              <a:rPr kumimoji="0" lang="en-GB" sz="1000" b="0" i="0" u="none" strike="noStrike" kern="1200" cap="none" spc="0" normalizeH="0" baseline="0" noProof="0" dirty="0">
                <a:ln>
                  <a:noFill/>
                </a:ln>
                <a:solidFill>
                  <a:prstClr val="black"/>
                </a:solidFill>
                <a:effectLst/>
                <a:uLnTx/>
                <a:uFillTx/>
                <a:latin typeface="SassoonCRInfant" panose="02010503020300020003" pitchFamily="2" charset="0"/>
                <a:ea typeface="+mn-ea"/>
                <a:cs typeface="+mn-cs"/>
              </a:rPr>
              <a:t>The Wheels on the Bus, Twinkle </a:t>
            </a:r>
            <a:r>
              <a:rPr kumimoji="0" lang="en-GB" sz="1000" b="0" i="0" u="none" strike="noStrike" kern="1200" cap="none" spc="0" normalizeH="0" baseline="0" noProof="0" dirty="0" err="1">
                <a:ln>
                  <a:noFill/>
                </a:ln>
                <a:solidFill>
                  <a:prstClr val="black"/>
                </a:solidFill>
                <a:effectLst/>
                <a:uLnTx/>
                <a:uFillTx/>
                <a:latin typeface="SassoonCRInfant" panose="02010503020300020003" pitchFamily="2" charset="0"/>
                <a:ea typeface="+mn-ea"/>
                <a:cs typeface="+mn-cs"/>
              </a:rPr>
              <a:t>Twinkle</a:t>
            </a:r>
            <a:r>
              <a:rPr kumimoji="0" lang="en-GB" sz="1000" b="0" i="0" u="none" strike="noStrike" kern="1200" cap="none" spc="0" normalizeH="0" baseline="0" noProof="0" dirty="0">
                <a:ln>
                  <a:noFill/>
                </a:ln>
                <a:solidFill>
                  <a:prstClr val="black"/>
                </a:solidFill>
                <a:effectLst/>
                <a:uLnTx/>
                <a:uFillTx/>
                <a:latin typeface="SassoonCRInfant" panose="02010503020300020003" pitchFamily="2" charset="0"/>
                <a:ea typeface="+mn-ea"/>
                <a:cs typeface="+mn-cs"/>
              </a:rPr>
              <a:t>,  The Grand Old Duke of York, Miss Polly had a Dolly, Hickory, Dickory Dock, Jack and Jill, Sing a Song of Sixpence.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39335368"/>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5f7e0b89-49ce-4ee9-9dec-5ad84c9d7b2c"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36B29B31DE56214A98E47768FC25E0F9" ma:contentTypeVersion="17" ma:contentTypeDescription="Create a new document." ma:contentTypeScope="" ma:versionID="7aaeac9caefd175d068e0018b3d495d6">
  <xsd:schema xmlns:xsd="http://www.w3.org/2001/XMLSchema" xmlns:xs="http://www.w3.org/2001/XMLSchema" xmlns:p="http://schemas.microsoft.com/office/2006/metadata/properties" xmlns:ns3="5f7e0b89-49ce-4ee9-9dec-5ad84c9d7b2c" xmlns:ns4="0ccb45c7-b94f-4daf-9509-a1ea093e5885" targetNamespace="http://schemas.microsoft.com/office/2006/metadata/properties" ma:root="true" ma:fieldsID="52df11fb785be937265ea739ce850253" ns3:_="" ns4:_="">
    <xsd:import namespace="5f7e0b89-49ce-4ee9-9dec-5ad84c9d7b2c"/>
    <xsd:import namespace="0ccb45c7-b94f-4daf-9509-a1ea093e5885"/>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Tags" minOccurs="0"/>
                <xsd:element ref="ns3:MediaServiceDateTaken" minOccurs="0"/>
                <xsd:element ref="ns3:MediaServiceGenerationTime" minOccurs="0"/>
                <xsd:element ref="ns3:MediaServiceEventHashCode" minOccurs="0"/>
                <xsd:element ref="ns3:MediaServiceAutoKeyPoints" minOccurs="0"/>
                <xsd:element ref="ns3:MediaServiceKeyPoints" minOccurs="0"/>
                <xsd:element ref="ns3:MediaServiceOCR" minOccurs="0"/>
                <xsd:element ref="ns3:MediaLengthInSeconds" minOccurs="0"/>
                <xsd:element ref="ns3:MediaServiceLocation" minOccurs="0"/>
                <xsd:element ref="ns3:_activity" minOccurs="0"/>
                <xsd:element ref="ns3:MediaServiceObjectDetectorVersions" minOccurs="0"/>
                <xsd:element ref="ns3: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f7e0b89-49ce-4ee9-9dec-5ad84c9d7b2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OCR" ma:index="19" nillable="true" ma:displayName="Extracted Text" ma:internalName="MediaServiceOCR"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MediaServiceLocation" ma:index="21" nillable="true" ma:displayName="Location" ma:indexed="true" ma:internalName="MediaServiceLocation" ma:readOnly="true">
      <xsd:simpleType>
        <xsd:restriction base="dms:Text"/>
      </xsd:simpleType>
    </xsd:element>
    <xsd:element name="_activity" ma:index="22" nillable="true" ma:displayName="_activity" ma:hidden="true" ma:internalName="_activity">
      <xsd:simpleType>
        <xsd:restriction base="dms:Note"/>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ystemTags" ma:index="24"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ccb45c7-b94f-4daf-9509-a1ea093e5885"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A156A1E-1E8C-4224-8419-7E89A7BCBE2A}">
  <ds:schemaRefs>
    <ds:schemaRef ds:uri="http://schemas.openxmlformats.org/package/2006/metadata/core-properties"/>
    <ds:schemaRef ds:uri="http://purl.org/dc/elements/1.1/"/>
    <ds:schemaRef ds:uri="http://schemas.microsoft.com/office/infopath/2007/PartnerControls"/>
    <ds:schemaRef ds:uri="http://schemas.microsoft.com/office/2006/metadata/properties"/>
    <ds:schemaRef ds:uri="http://purl.org/dc/terms/"/>
    <ds:schemaRef ds:uri="0ccb45c7-b94f-4daf-9509-a1ea093e5885"/>
    <ds:schemaRef ds:uri="http://schemas.microsoft.com/office/2006/documentManagement/types"/>
    <ds:schemaRef ds:uri="5f7e0b89-49ce-4ee9-9dec-5ad84c9d7b2c"/>
    <ds:schemaRef ds:uri="http://www.w3.org/XML/1998/namespace"/>
    <ds:schemaRef ds:uri="http://purl.org/dc/dcmitype/"/>
  </ds:schemaRefs>
</ds:datastoreItem>
</file>

<file path=customXml/itemProps2.xml><?xml version="1.0" encoding="utf-8"?>
<ds:datastoreItem xmlns:ds="http://schemas.openxmlformats.org/officeDocument/2006/customXml" ds:itemID="{13A8053D-A8DB-4E8E-B73B-4464B3E08027}">
  <ds:schemaRefs>
    <ds:schemaRef ds:uri="http://schemas.microsoft.com/sharepoint/v3/contenttype/forms"/>
  </ds:schemaRefs>
</ds:datastoreItem>
</file>

<file path=customXml/itemProps3.xml><?xml version="1.0" encoding="utf-8"?>
<ds:datastoreItem xmlns:ds="http://schemas.openxmlformats.org/officeDocument/2006/customXml" ds:itemID="{EF6ED18D-7DD3-46CC-B79A-0ECF402CBF3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f7e0b89-49ce-4ee9-9dec-5ad84c9d7b2c"/>
    <ds:schemaRef ds:uri="0ccb45c7-b94f-4daf-9509-a1ea093e588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1</TotalTime>
  <Words>619</Words>
  <Application>Microsoft Office PowerPoint</Application>
  <PresentationFormat>A4 Paper (210x297 mm)</PresentationFormat>
  <Paragraphs>25</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SassoonCRInfant</vt:lpstr>
      <vt:lpstr>Times New Roman</vt:lpstr>
      <vt:lpstr>Trebuchet MS</vt:lpstr>
      <vt:lpstr>Wingdings 3</vt:lpstr>
      <vt:lpstr>Facet</vt:lpstr>
      <vt:lpstr>PowerPoint Presentation</vt:lpstr>
    </vt:vector>
  </TitlesOfParts>
  <Company>Montgomery Infant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Jody O'Connor - Montgomery Infant School</dc:creator>
  <cp:lastModifiedBy>Jody O'Connor - Montgomery Infant School</cp:lastModifiedBy>
  <cp:revision>1</cp:revision>
  <dcterms:created xsi:type="dcterms:W3CDTF">2023-12-07T20:45:23Z</dcterms:created>
  <dcterms:modified xsi:type="dcterms:W3CDTF">2023-12-07T20:51:09Z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0x01010036B29B31DE56214A98E47768FC25E0F9</vt:lpwstr>
  </property>
</Properties>
</file>